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4"/>
  </p:notesMasterIdLst>
  <p:handoutMasterIdLst>
    <p:handoutMasterId r:id="rId15"/>
  </p:handoutMasterIdLst>
  <p:sldIdLst>
    <p:sldId id="277" r:id="rId2"/>
    <p:sldId id="282" r:id="rId3"/>
    <p:sldId id="278" r:id="rId4"/>
    <p:sldId id="279" r:id="rId5"/>
    <p:sldId id="280" r:id="rId6"/>
    <p:sldId id="283" r:id="rId7"/>
    <p:sldId id="284" r:id="rId8"/>
    <p:sldId id="285" r:id="rId9"/>
    <p:sldId id="286" r:id="rId10"/>
    <p:sldId id="287" r:id="rId11"/>
    <p:sldId id="288" r:id="rId12"/>
    <p:sldId id="289" r:id="rId13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enutzer" initials="W" lastIdx="1" clrIdx="0">
    <p:extLst>
      <p:ext uri="{19B8F6BF-5375-455C-9EA6-DF929625EA0E}">
        <p15:presenceInfo xmlns:p15="http://schemas.microsoft.com/office/powerpoint/2012/main" userId="Windows-Benutz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CC49C"/>
    <a:srgbClr val="E5F3DF"/>
    <a:srgbClr val="FFFFCC"/>
    <a:srgbClr val="B3DCA0"/>
    <a:srgbClr val="ABCCF7"/>
    <a:srgbClr val="D6E6FB"/>
    <a:srgbClr val="84B2F0"/>
    <a:srgbClr val="00CC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343" autoAdjust="0"/>
  </p:normalViewPr>
  <p:slideViewPr>
    <p:cSldViewPr>
      <p:cViewPr varScale="1">
        <p:scale>
          <a:sx n="85" d="100"/>
          <a:sy n="85" d="100"/>
        </p:scale>
        <p:origin x="140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66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50C03596-6333-4715-9EFB-CF2DD9823A1E}" type="datetime1">
              <a:rPr lang="de-DE"/>
              <a:pPr>
                <a:defRPr/>
              </a:pPr>
              <a:t>17.01.2023</a:t>
            </a:fld>
            <a:endParaRPr lang="de-DE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857"/>
            <a:ext cx="4135740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© s-lab @ Universität Paderborn  - http://s-lab.upb.de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97977" y="9428857"/>
            <a:ext cx="1999698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8F0430EF-DEA7-4491-B175-2AFDBDBA381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17414" name="Picture 6" descr="s-lab-logo1-f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2" y="49940"/>
            <a:ext cx="662237" cy="75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943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F40F8D-8959-4126-A84D-9688C4D28AB0}" type="datetime1">
              <a:rPr lang="de-DE"/>
              <a:pPr>
                <a:defRPr/>
              </a:pPr>
              <a:t>17.01.2023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709" y="4715235"/>
            <a:ext cx="4986260" cy="446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Textformatierung des Masters zu bearbeiten.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© s-lab @ </a:t>
            </a:r>
            <a:r>
              <a:rPr lang="en-US" dirty="0" err="1"/>
              <a:t>Universität</a:t>
            </a:r>
            <a:r>
              <a:rPr lang="en-US" dirty="0"/>
              <a:t> Paderborn  - http://s-lab.upb.de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068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F00C315-B110-4DDB-9E19-BBE34752D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8306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3"/>
          <p:cNvSpPr>
            <a:spLocks noGrp="1" noChangeArrowheads="1"/>
          </p:cNvSpPr>
          <p:nvPr userDrawn="1">
            <p:ph type="ctrTitle"/>
          </p:nvPr>
        </p:nvSpPr>
        <p:spPr>
          <a:xfrm>
            <a:off x="1952164" y="1340768"/>
            <a:ext cx="5572164" cy="1536526"/>
          </a:xfrm>
          <a:prstGeom prst="rect">
            <a:avLst/>
          </a:prstGeom>
        </p:spPr>
        <p:txBody>
          <a:bodyPr/>
          <a:lstStyle>
            <a:lvl1pPr>
              <a:defRPr sz="3200" b="0" smtClean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28" name="Gruppieren 27"/>
          <p:cNvGrpSpPr/>
          <p:nvPr userDrawn="1"/>
        </p:nvGrpSpPr>
        <p:grpSpPr>
          <a:xfrm>
            <a:off x="0" y="142852"/>
            <a:ext cx="9136852" cy="200613"/>
            <a:chOff x="0" y="142852"/>
            <a:chExt cx="9136852" cy="200613"/>
          </a:xfrm>
        </p:grpSpPr>
        <p:sp>
          <p:nvSpPr>
            <p:cNvPr id="21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23"/>
          <p:cNvSpPr>
            <a:spLocks noChangeArrowheads="1"/>
          </p:cNvSpPr>
          <p:nvPr userDrawn="1"/>
        </p:nvSpPr>
        <p:spPr bwMode="auto">
          <a:xfrm rot="10800000">
            <a:off x="1963265" y="3062676"/>
            <a:ext cx="5528498" cy="468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pic>
        <p:nvPicPr>
          <p:cNvPr id="18" name="Picture 2" descr="uni-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62" y="5835672"/>
            <a:ext cx="2520950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952164" y="3232800"/>
            <a:ext cx="166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33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952164" y="363453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35" name="Bildplatzhalter 34"/>
          <p:cNvSpPr>
            <a:spLocks noGrp="1"/>
          </p:cNvSpPr>
          <p:nvPr>
            <p:ph type="pic" sz="quarter" idx="12" hasCustomPrompt="1"/>
          </p:nvPr>
        </p:nvSpPr>
        <p:spPr>
          <a:xfrm>
            <a:off x="4643461" y="4884655"/>
            <a:ext cx="4286257" cy="1714512"/>
          </a:xfrm>
          <a:prstGeom prst="rect">
            <a:avLst/>
          </a:prstGeom>
        </p:spPr>
        <p:txBody>
          <a:bodyPr/>
          <a:lstStyle>
            <a:lvl1pPr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de-DE" sz="20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Logo Kooperationspartner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877069"/>
            <a:ext cx="1691953" cy="64082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57158" y="1285860"/>
            <a:ext cx="8429684" cy="521497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51132"/>
            <a:chOff x="0" y="142852"/>
            <a:chExt cx="9136852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Rectangle 47"/>
          <p:cNvSpPr>
            <a:spLocks noChangeArrowheads="1"/>
          </p:cNvSpPr>
          <p:nvPr userDrawn="1"/>
        </p:nvSpPr>
        <p:spPr bwMode="auto">
          <a:xfrm flipV="1">
            <a:off x="7131030" y="799495"/>
            <a:ext cx="1041370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34" y="214290"/>
            <a:ext cx="1008112" cy="3818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pic>
        <p:nvPicPr>
          <p:cNvPr id="9" name="Picture 13" descr="s-lab-logo1-f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4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964381" y="3795789"/>
            <a:ext cx="371477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s-lab – Software Quality Lab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Zukunftsmeile 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Tel.: (05251) 60 5390 / 5391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http://s-lab.upb.de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info@s-lab.upb.de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1634706"/>
            <a:ext cx="2786082" cy="42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 descr="s-lab-logo1-fh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571472" y="1857364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Vielen Dank für Ihre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Aufmerksamkeit.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Z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464315" y="3573016"/>
            <a:ext cx="37147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SICP – Software Innovation</a:t>
            </a:r>
            <a:r>
              <a:rPr lang="en-US" sz="1600" b="0" baseline="0" dirty="0">
                <a:latin typeface="Arial Black" pitchFamily="34" charset="0"/>
              </a:rPr>
              <a:t> Campus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 err="1">
                <a:latin typeface="Arial" pitchFamily="34" charset="0"/>
                <a:cs typeface="Arial" pitchFamily="34" charset="0"/>
              </a:rPr>
              <a:t>Fürstenallee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11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www.sicp.de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info@sicp.de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3" cy="51132"/>
            <a:chOff x="-1" y="142852"/>
            <a:chExt cx="9136853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-1" y="142852"/>
              <a:ext cx="1108468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321703" y="1857363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Thank you for your attention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.</a:t>
            </a:r>
          </a:p>
        </p:txBody>
      </p:sp>
      <p:sp>
        <p:nvSpPr>
          <p:cNvPr id="20" name="Rectangle 47"/>
          <p:cNvSpPr>
            <a:spLocks noChangeArrowheads="1"/>
          </p:cNvSpPr>
          <p:nvPr userDrawn="1"/>
        </p:nvSpPr>
        <p:spPr bwMode="auto">
          <a:xfrm flipV="1">
            <a:off x="7135295" y="799495"/>
            <a:ext cx="997741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91272"/>
            <a:ext cx="3689987" cy="22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0" y="6605609"/>
            <a:ext cx="9144000" cy="216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8662" y="6606000"/>
            <a:ext cx="6858048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1090" y="66060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fld id="{F275AF41-3193-41A9-B205-E86B92ACFA16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79" r:id="rId3"/>
    <p:sldLayoutId id="2147483677" r:id="rId4"/>
    <p:sldLayoutId id="2147483680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4055-BB85-7446-70CF-B489A85D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598B2-B802-6CF3-9E72-70FBC22CAF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6289B-FE93-7477-6490-D7D0BB2B29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E25FC-AA0E-2920-F4C6-D651F1129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423380"/>
            <a:ext cx="6613409" cy="439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4A8339-26B3-7BEB-B40D-D03963C17178}"/>
              </a:ext>
            </a:extLst>
          </p:cNvPr>
          <p:cNvSpPr txBox="1"/>
          <p:nvPr/>
        </p:nvSpPr>
        <p:spPr>
          <a:xfrm>
            <a:off x="2771800" y="5984112"/>
            <a:ext cx="369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E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Mezquita-Catedral de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210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B37-3082-629F-4B00-155D1D8C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D63E2-7225-8C74-0DA1-E6810F29D67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651A-38F3-21C2-CC0D-35D45602AC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2BBE8-0404-E503-DE8A-B9BE30711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772816"/>
            <a:ext cx="7884368" cy="37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0386-687C-5F46-ED8F-2670E812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36D06-5ACF-276B-3E63-8D65339DB7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02DA7-0971-8869-38B0-22664F292E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2DD6C-619E-DCFE-46E3-19492F4BB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1" y="1772816"/>
            <a:ext cx="7573737" cy="38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BA4C-4553-C259-BD3C-8B8367FD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B24B5-D7DF-BB04-2716-B857962D7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Most of the 3D models available are of the exterior of the  architecture.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475DE-306B-B371-9F0E-613EE58C7F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A56C0-52F1-F58A-348C-D2C3FDAF0D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26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E69-3694-1CA3-A6DC-D40179A9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347F3-F98C-F536-A657-E5D23281F8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0C3BA-A8CF-2A2A-6FE3-DB5A0D4CDC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1B960B-5004-97B4-BEE9-E1C2197C4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8" y="1285875"/>
            <a:ext cx="8429625" cy="5214938"/>
          </a:xfrm>
        </p:spPr>
        <p:txBody>
          <a:bodyPr/>
          <a:lstStyle/>
          <a:p>
            <a:r>
              <a:rPr lang="en-US" dirty="0"/>
              <a:t>The Mosque–Cathedral of Córdoba (Spanish: </a:t>
            </a:r>
            <a:r>
              <a:rPr lang="en-US" dirty="0" err="1"/>
              <a:t>Mezquita-Catedral</a:t>
            </a:r>
            <a:r>
              <a:rPr lang="en-US" dirty="0"/>
              <a:t> de Córdoba) is the cathedral of the Roman Catholic Diocese of Córdoba dedicated to the Assumption of Mary and located in the Spanish region of Andalusia.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Due to its status as a former Islamic mosque, it is also known as the </a:t>
            </a:r>
            <a:r>
              <a:rPr lang="en-US" dirty="0" err="1"/>
              <a:t>Mezquita</a:t>
            </a:r>
            <a:r>
              <a:rPr lang="en-US" dirty="0"/>
              <a:t> ('mosque' in Spanish) and as the Great Mosque of Córdoba.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18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DE9-C763-101C-487F-BC320DFE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0129-8645-8CC0-34AD-6E5845C584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58" y="1124744"/>
            <a:ext cx="8429684" cy="5214974"/>
          </a:xfrm>
        </p:spPr>
        <p:txBody>
          <a:bodyPr/>
          <a:lstStyle/>
          <a:p>
            <a:r>
              <a:rPr lang="en-US" dirty="0"/>
              <a:t>Historians believe that there had first been a temple to the Roman god, Janus, on this site.</a:t>
            </a:r>
          </a:p>
          <a:p>
            <a:endParaRPr lang="en-US" dirty="0"/>
          </a:p>
          <a:p>
            <a:r>
              <a:rPr lang="en-US" dirty="0"/>
              <a:t>The temple was converted into a church by invading Visigoths who seized Córdoba in 572.</a:t>
            </a:r>
          </a:p>
          <a:p>
            <a:endParaRPr lang="en-US" dirty="0"/>
          </a:p>
          <a:p>
            <a:r>
              <a:rPr lang="en-US" dirty="0"/>
              <a:t>Next, the church was converted into The Great Mosque and then completely rebuilt on the orders of Abd </a:t>
            </a:r>
            <a:r>
              <a:rPr lang="en-US" dirty="0" err="1"/>
              <a:t>ar</a:t>
            </a:r>
            <a:r>
              <a:rPr lang="en-US" dirty="0"/>
              <a:t>-Rahman I in 785.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mosque was then converted into a cathedral in 1236 when Córdoba was captured by the Christian forces of Castile during the Reconquista.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875D5-C4C9-E65E-9699-3047EF8AC5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4F06A-F090-8D67-6C3D-DEC3694DA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3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DB8D-E1C6-D405-46B1-C6F7A12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8B1A-B974-024D-C2A7-FED295C6F3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mosque structure is an important monument in the history of Islamic architecture, which we can see in the following pictures of exterior and interior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8C4E8-EE68-9E83-DC44-BE52F6CC3A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BD17-B769-47D1-E94D-ED6E198BCF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7E11-F230-B7A1-5747-342F66400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8" y="2636912"/>
            <a:ext cx="5466184" cy="37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7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14E8-9671-8E42-7ED8-64486477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2D47E-0C23-4236-66AB-8FBB999AAC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1EDA5-7CD6-DFA4-232A-AB546D8482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5069E-9C3A-4BA1-D656-5B0F92042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39044"/>
            <a:ext cx="4745314" cy="266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21B66-3B24-E325-9191-1B7C8B67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9" t="16773"/>
          <a:stretch/>
        </p:blipFill>
        <p:spPr>
          <a:xfrm>
            <a:off x="5508104" y="2780928"/>
            <a:ext cx="3314457" cy="3573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9DA6B-F108-9F0E-462A-1AEA7D70F331}"/>
              </a:ext>
            </a:extLst>
          </p:cNvPr>
          <p:cNvSpPr txBox="1"/>
          <p:nvPr/>
        </p:nvSpPr>
        <p:spPr>
          <a:xfrm>
            <a:off x="5627004" y="2017249"/>
            <a:ext cx="317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/>
              <a:t>Caliphal entrance on the west side</a:t>
            </a:r>
          </a:p>
        </p:txBody>
      </p:sp>
    </p:spTree>
    <p:extLst>
      <p:ext uri="{BB962C8B-B14F-4D97-AF65-F5344CB8AC3E}">
        <p14:creationId xmlns:p14="http://schemas.microsoft.com/office/powerpoint/2010/main" val="382708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C427-EDF3-599A-0854-EF25650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11E5-92B8-8890-13E2-6276A2BF0CB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84EBD-57BD-3BA1-0150-0A4974578D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EDF9A-EB80-DC42-BDAB-78F33DAA4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19" y="1153568"/>
            <a:ext cx="3384376" cy="507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35073-78A4-27E7-C74F-C86EF3CC3DEE}"/>
              </a:ext>
            </a:extLst>
          </p:cNvPr>
          <p:cNvSpPr txBox="1"/>
          <p:nvPr/>
        </p:nvSpPr>
        <p:spPr>
          <a:xfrm>
            <a:off x="357158" y="1168431"/>
            <a:ext cx="40708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The mihrab or prayer niche, framed by a horseshoe arch decorated with gold and color tesserae (small colored pieces of glass).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90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0556-ED5D-9137-81C0-A5094036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BF514-570D-9027-A3F7-3CF8A425EB2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25225-67C5-2A0A-8AA7-A52A87AC20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6D507-EA6B-8DC3-814B-0933BA898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86" y="1292821"/>
            <a:ext cx="6180827" cy="410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A0E10-188C-89B7-4B05-A240E33EC536}"/>
              </a:ext>
            </a:extLst>
          </p:cNvPr>
          <p:cNvSpPr txBox="1"/>
          <p:nvPr/>
        </p:nvSpPr>
        <p:spPr>
          <a:xfrm>
            <a:off x="2841398" y="5600981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Dome built above the mihrab</a:t>
            </a:r>
          </a:p>
        </p:txBody>
      </p:sp>
    </p:spTree>
    <p:extLst>
      <p:ext uri="{BB962C8B-B14F-4D97-AF65-F5344CB8AC3E}">
        <p14:creationId xmlns:p14="http://schemas.microsoft.com/office/powerpoint/2010/main" val="268701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58A6-5C5E-A294-46FE-792B735D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59719-6B2F-5468-5718-3F494611F7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7D7E6-41B0-6E27-7598-5B99C5CA41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8DCBA-9B1E-0ACC-72C2-41F0720D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8" y="1247225"/>
            <a:ext cx="6545324" cy="4363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332FA-5FA2-64C6-E819-F0D4FEB9377C}"/>
              </a:ext>
            </a:extLst>
          </p:cNvPr>
          <p:cNvSpPr txBox="1"/>
          <p:nvPr/>
        </p:nvSpPr>
        <p:spPr>
          <a:xfrm>
            <a:off x="3923425" y="5743537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Cathedral</a:t>
            </a:r>
          </a:p>
        </p:txBody>
      </p:sp>
    </p:spTree>
    <p:extLst>
      <p:ext uri="{BB962C8B-B14F-4D97-AF65-F5344CB8AC3E}">
        <p14:creationId xmlns:p14="http://schemas.microsoft.com/office/powerpoint/2010/main" val="154946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C96C-2C21-179C-4270-7416F93A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018F-B6F7-5128-D4BE-17D08A2727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Some of the 3D models available for The  Mosque–Cathedral of Córdoba are: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A6155-DDFC-4815-B9ED-86A6A5924F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  <a:endParaRPr lang="de-D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F91B8-9272-0612-EE41-761E6BE89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DAB37-7497-C80B-4390-1339AFEE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6" y="2132856"/>
            <a:ext cx="6588224" cy="3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8825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_Praesentationen-ZM1">
  <a:themeElements>
    <a:clrScheme name="s-lab Designfarben">
      <a:dk1>
        <a:srgbClr val="0C3161"/>
      </a:dk1>
      <a:lt1>
        <a:srgbClr val="FFFFFF"/>
      </a:lt1>
      <a:dk2>
        <a:srgbClr val="0C3161"/>
      </a:dk2>
      <a:lt2>
        <a:srgbClr val="FFFFFF"/>
      </a:lt2>
      <a:accent1>
        <a:srgbClr val="0C3161"/>
      </a:accent1>
      <a:accent2>
        <a:srgbClr val="C1C1C1"/>
      </a:accent2>
      <a:accent3>
        <a:srgbClr val="FFFFFF"/>
      </a:accent3>
      <a:accent4>
        <a:srgbClr val="E9881B"/>
      </a:accent4>
      <a:accent5>
        <a:srgbClr val="051830"/>
      </a:accent5>
      <a:accent6>
        <a:srgbClr val="FFFFFF"/>
      </a:accent6>
      <a:hlink>
        <a:srgbClr val="0C3161"/>
      </a:hlink>
      <a:folHlink>
        <a:srgbClr val="C1C1C1"/>
      </a:folHlink>
    </a:clrScheme>
    <a:fontScheme name="S-Lab Schriftart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0000" tIns="46800" rIns="90000" bIns="46800" numCol="1" rtlCol="0" anchor="t" anchorCtr="0" compatLnSpc="1">
        <a:prstTxWarp prst="textNoShape">
          <a:avLst/>
        </a:prstTxWarp>
        <a:spAutoFit/>
      </a:bodyPr>
      <a:lstStyle>
        <a:defPPr marR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None/>
          <a:tabLst/>
          <a:defRPr dirty="0" smtClean="0"/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-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8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9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10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FB7016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E36513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Vorlage_Praesentationen-ZM1</Template>
  <TotalTime>176</TotalTime>
  <Words>463</Words>
  <Application>Microsoft Office PowerPoint</Application>
  <PresentationFormat>On-screen Show (4:3)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 Unicode MS</vt:lpstr>
      <vt:lpstr>Arial</vt:lpstr>
      <vt:lpstr>Arial Black</vt:lpstr>
      <vt:lpstr>Times New Roman</vt:lpstr>
      <vt:lpstr>Vorlage_Praesentationen-ZM1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Model-Driven Development of User Interfaces integrating HCI Patterns</dc:title>
  <dc:creator>Bastian</dc:creator>
  <cp:lastModifiedBy>Parinay Singh</cp:lastModifiedBy>
  <cp:revision>787</cp:revision>
  <cp:lastPrinted>2015-11-30T09:54:05Z</cp:lastPrinted>
  <dcterms:created xsi:type="dcterms:W3CDTF">2015-06-06T14:44:57Z</dcterms:created>
  <dcterms:modified xsi:type="dcterms:W3CDTF">2023-01-17T18:18:32Z</dcterms:modified>
</cp:coreProperties>
</file>